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9" d="100"/>
          <a:sy n="79" d="100"/>
        </p:scale>
        <p:origin x="10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ghava shankar" userId="ce9d5bac55de0cb1" providerId="LiveId" clId="{259A1F0D-F1A9-4A58-B3C2-FBB8629CBFF3}"/>
    <pc:docChg chg="modSld">
      <pc:chgData name="raghava shankar" userId="ce9d5bac55de0cb1" providerId="LiveId" clId="{259A1F0D-F1A9-4A58-B3C2-FBB8629CBFF3}" dt="2026-04-21T15:35:57.292" v="58" actId="20577"/>
      <pc:docMkLst>
        <pc:docMk/>
      </pc:docMkLst>
      <pc:sldChg chg="modSp mod">
        <pc:chgData name="raghava shankar" userId="ce9d5bac55de0cb1" providerId="LiveId" clId="{259A1F0D-F1A9-4A58-B3C2-FBB8629CBFF3}" dt="2026-04-21T15:33:45.203" v="8" actId="20577"/>
        <pc:sldMkLst>
          <pc:docMk/>
          <pc:sldMk cId="0" sldId="258"/>
        </pc:sldMkLst>
        <pc:spChg chg="mod">
          <ac:chgData name="raghava shankar" userId="ce9d5bac55de0cb1" providerId="LiveId" clId="{259A1F0D-F1A9-4A58-B3C2-FBB8629CBFF3}" dt="2026-04-21T15:33:45.203" v="8" actId="20577"/>
          <ac:spMkLst>
            <pc:docMk/>
            <pc:sldMk cId="0" sldId="258"/>
            <ac:spMk id="9" creationId="{00000000-0000-0000-0000-000000000000}"/>
          </ac:spMkLst>
        </pc:spChg>
      </pc:sldChg>
      <pc:sldChg chg="modSp mod">
        <pc:chgData name="raghava shankar" userId="ce9d5bac55de0cb1" providerId="LiveId" clId="{259A1F0D-F1A9-4A58-B3C2-FBB8629CBFF3}" dt="2026-04-21T15:34:06.813" v="16" actId="20577"/>
        <pc:sldMkLst>
          <pc:docMk/>
          <pc:sldMk cId="0" sldId="259"/>
        </pc:sldMkLst>
        <pc:spChg chg="mod">
          <ac:chgData name="raghava shankar" userId="ce9d5bac55de0cb1" providerId="LiveId" clId="{259A1F0D-F1A9-4A58-B3C2-FBB8629CBFF3}" dt="2026-04-21T15:34:06.813" v="16" actId="20577"/>
          <ac:spMkLst>
            <pc:docMk/>
            <pc:sldMk cId="0" sldId="259"/>
            <ac:spMk id="22" creationId="{00000000-0000-0000-0000-000000000000}"/>
          </ac:spMkLst>
        </pc:spChg>
      </pc:sldChg>
      <pc:sldChg chg="modSp mod">
        <pc:chgData name="raghava shankar" userId="ce9d5bac55de0cb1" providerId="LiveId" clId="{259A1F0D-F1A9-4A58-B3C2-FBB8629CBFF3}" dt="2026-04-21T15:35:57.292" v="58" actId="20577"/>
        <pc:sldMkLst>
          <pc:docMk/>
          <pc:sldMk cId="0" sldId="263"/>
        </pc:sldMkLst>
        <pc:spChg chg="mod">
          <ac:chgData name="raghava shankar" userId="ce9d5bac55de0cb1" providerId="LiveId" clId="{259A1F0D-F1A9-4A58-B3C2-FBB8629CBFF3}" dt="2026-04-21T15:34:39.619" v="39" actId="20577"/>
          <ac:spMkLst>
            <pc:docMk/>
            <pc:sldMk cId="0" sldId="263"/>
            <ac:spMk id="39" creationId="{00000000-0000-0000-0000-000000000000}"/>
          </ac:spMkLst>
        </pc:spChg>
        <pc:spChg chg="mod">
          <ac:chgData name="raghava shankar" userId="ce9d5bac55de0cb1" providerId="LiveId" clId="{259A1F0D-F1A9-4A58-B3C2-FBB8629CBFF3}" dt="2026-04-21T15:35:57.292" v="58" actId="20577"/>
          <ac:spMkLst>
            <pc:docMk/>
            <pc:sldMk cId="0" sldId="263"/>
            <ac:spMk id="52" creationId="{00000000-0000-0000-0000-000000000000}"/>
          </ac:spMkLst>
        </pc:spChg>
      </pc:sldChg>
      <pc:sldChg chg="modSp mod">
        <pc:chgData name="raghava shankar" userId="ce9d5bac55de0cb1" providerId="LiveId" clId="{259A1F0D-F1A9-4A58-B3C2-FBB8629CBFF3}" dt="2026-04-21T15:35:19.037" v="48" actId="20577"/>
        <pc:sldMkLst>
          <pc:docMk/>
          <pc:sldMk cId="0" sldId="266"/>
        </pc:sldMkLst>
        <pc:spChg chg="mod">
          <ac:chgData name="raghava shankar" userId="ce9d5bac55de0cb1" providerId="LiveId" clId="{259A1F0D-F1A9-4A58-B3C2-FBB8629CBFF3}" dt="2026-04-21T15:35:19.037" v="48" actId="20577"/>
          <ac:spMkLst>
            <pc:docMk/>
            <pc:sldMk cId="0" sldId="266"/>
            <ac:spMk id="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512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6583680" y="731520"/>
            <a:ext cx="3200400" cy="3200400"/>
          </a:xfrm>
          <a:prstGeom prst="ellipse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7498080" y="1371600"/>
            <a:ext cx="2560320" cy="2560320"/>
          </a:xfrm>
          <a:prstGeom prst="ellipse">
            <a:avLst/>
          </a:prstGeom>
          <a:solidFill>
            <a:srgbClr val="1A2A4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</a:rPr>
              <a:t>🚀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6400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SAP Intelligence Suite</a:t>
            </a:r>
            <a:endParaRPr lang="en-US" sz="4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v5.0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640080" y="3749040"/>
            <a:ext cx="1645920" cy="384048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640080" y="3749040"/>
            <a:ext cx="1645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VERSION 5.0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42976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CPI iFlows · Dynamic iFlow · ABAP · RAP · CDS Query · OData · Message Mapping ·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ABAP Modernization (P9) · Functional Knowledge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Briefing  |  Confidential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B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Roadmap &amp; What's New in v5.0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201168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2011680" cy="365760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1–2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37160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103120"/>
            <a:ext cx="17373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CPI iFlow generation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matching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ABAP report builder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CDS View + RAP gen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40080" y="4114800"/>
            <a:ext cx="1463040" cy="292608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640080" y="4114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60320" y="914400"/>
            <a:ext cx="201168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2" name="Shape 10"/>
          <p:cNvSpPr/>
          <p:nvPr/>
        </p:nvSpPr>
        <p:spPr>
          <a:xfrm>
            <a:off x="2560320" y="914400"/>
            <a:ext cx="2011680" cy="365760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2560320" y="9144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697480" y="137160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 +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iFlow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697480" y="2103120"/>
            <a:ext cx="17373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iFlow engine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Cross-system builder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 functional KB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7-route dispatcher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834640" y="4114800"/>
            <a:ext cx="1463040" cy="292608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2834640" y="4114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54880" y="914400"/>
            <a:ext cx="201168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Shape 17"/>
          <p:cNvSpPr/>
          <p:nvPr/>
        </p:nvSpPr>
        <p:spPr>
          <a:xfrm>
            <a:off x="4754880" y="914400"/>
            <a:ext cx="2011680" cy="365760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4754880" y="9144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137160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CPI ZIP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Hardening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92040" y="2103120"/>
            <a:ext cx="17373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OSGi MANIFEST.MF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 iFlw XML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parameters.prop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Dark theme UI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029200" y="4114800"/>
            <a:ext cx="1463040" cy="292608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Text 22"/>
          <p:cNvSpPr/>
          <p:nvPr/>
        </p:nvSpPr>
        <p:spPr>
          <a:xfrm>
            <a:off x="5029200" y="4114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949440" y="914400"/>
            <a:ext cx="201168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6" name="Shape 24"/>
          <p:cNvSpPr/>
          <p:nvPr/>
        </p:nvSpPr>
        <p:spPr>
          <a:xfrm>
            <a:off x="6949440" y="914400"/>
            <a:ext cx="2011680" cy="36576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Text 25"/>
          <p:cNvSpPr/>
          <p:nvPr/>
        </p:nvSpPr>
        <p:spPr>
          <a:xfrm>
            <a:off x="6949440" y="9144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086600" y="137160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PS/EPPM +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Modernization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086600" y="2103120"/>
            <a:ext cx="17373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 Template Picker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PS ABAP programs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OData + .mmap fix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ABAP Modernization P9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223760" y="4114800"/>
            <a:ext cx="1463040" cy="292608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" name="Text 29"/>
          <p:cNvSpPr/>
          <p:nvPr/>
        </p:nvSpPr>
        <p:spPr>
          <a:xfrm>
            <a:off x="7223760" y="4114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457200"/>
            <a:ext cx="4572000" cy="4572000"/>
          </a:xfrm>
          <a:prstGeom prst="ellipse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4114800" y="137160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⭐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371600" y="21031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DB4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SAP Intelligence Suite v5.0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3832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CPI iFlows  ·  Dynamic iFlow  ·  RAP (6 layers)  ·  CDS Query  ·  OData Service  ·  Message Mapping  ·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ABAP Modernization (P9)  ·  SAP Knowledge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0" y="4069080"/>
            <a:ext cx="3657600" cy="0"/>
          </a:xfrm>
          <a:prstGeom prst="line">
            <a:avLst/>
          </a:prstGeom>
          <a:noFill/>
          <a:ln w="6350">
            <a:solidFill>
              <a:srgbClr val="B0BEC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 ·  Live Demo  ·  Prompt Guide  ·  PS/EPPM Ready  ·  18 Templates  ·  Fixed .mmap  ·  ABAP Modernization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1B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Challenge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8686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SAP integration development is slow, error-prone, and demands scarce expertise.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640080" y="1417320"/>
            <a:ext cx="2606040" cy="54864"/>
          </a:xfrm>
          <a:prstGeom prst="rect">
            <a:avLst/>
          </a:prstGeom>
          <a:solidFill>
            <a:srgbClr val="E8593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82296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👥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1031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Talent Scarcity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22960" y="25146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Senior CPI/ABAP developers are rare and expensive. Projects stall waiting for specialists.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429000" y="141732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3429000" y="1417320"/>
            <a:ext cx="260604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361188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⚡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3611880" y="21031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 Delivery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11880" y="25146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iFlow creation, Groovy scripting, and message mapping take days per integration.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17920" y="141732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6" name="Shape 14"/>
          <p:cNvSpPr/>
          <p:nvPr/>
        </p:nvSpPr>
        <p:spPr>
          <a:xfrm>
            <a:off x="6217920" y="1417320"/>
            <a:ext cx="2606040" cy="54864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🛡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400800" y="21031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Risk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00800" y="25146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Hand-coded scripts lack consistency. Copy-paste errors cascade across integration landscapes.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343400"/>
            <a:ext cx="9144000" cy="594360"/>
          </a:xfrm>
          <a:prstGeom prst="rect">
            <a:avLst/>
          </a:prstGeom>
          <a:solidFill>
            <a:srgbClr val="0F1B3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457200" y="43434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SAP CPI integration:  3–5 days manual effort  ·  $8K–$15K per iFlow  ·  High rework rate — now solved by SAP Intelligence Suite v5.0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🧠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05840" y="22860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Solution — v5.0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82296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platform. Nine pillars of SAP intelligence. Plain English in — CPI ZIPs, ABAP, RAP, OData services, CDS Queries,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Message Mappings, Modernized Code out.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508760"/>
            <a:ext cx="160020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320040" y="1508760"/>
            <a:ext cx="1600200" cy="54864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411480" y="16916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2286000"/>
            <a:ext cx="1417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GET/POST/PUT/DELETE iFlows — PS/EPPM Template Picker (18 iFlows) + Dynamic + Template + Skeleton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057400" y="1508760"/>
            <a:ext cx="160020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2057400" y="1508760"/>
            <a:ext cx="1600200" cy="54864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148840" y="16916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Groovy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148840" y="2286000"/>
            <a:ext cx="1417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Scenario-based cross-system iFlows with field mapping, custom Groovy &amp; ASCII flow diagram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794760" y="1508760"/>
            <a:ext cx="160020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3794760" y="1508760"/>
            <a:ext cx="1600200" cy="54864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3886200" y="16916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Mapping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86200" y="2286000"/>
            <a:ext cx="1417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12-entity RAP (6 layers) + 13-entity CDS Query + SE38 ABAP — 50+ SAP entities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5532120" y="1508760"/>
            <a:ext cx="160020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9" name="Shape 17"/>
          <p:cNvSpPr/>
          <p:nvPr/>
        </p:nvSpPr>
        <p:spPr>
          <a:xfrm>
            <a:off x="5532120" y="1508760"/>
            <a:ext cx="1600200" cy="54864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5623560" y="16916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623560" y="2286000"/>
            <a:ext cx="1417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ABAP OData service (SEGW+DPC+MPC) for 6 entities + dynamic message mapping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7269480" y="1508760"/>
            <a:ext cx="160020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3" name="Shape 21"/>
          <p:cNvSpPr/>
          <p:nvPr/>
        </p:nvSpPr>
        <p:spPr>
          <a:xfrm>
            <a:off x="7269480" y="1508760"/>
            <a:ext cx="1600200" cy="54864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Text 22"/>
          <p:cNvSpPr/>
          <p:nvPr/>
        </p:nvSpPr>
        <p:spPr>
          <a:xfrm>
            <a:off x="7360920" y="16916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Functional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360920" y="2286000"/>
            <a:ext cx="1417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 topics + PS/EPPM deep KB (WBS, Network, Milestone, EPPM) + correct routing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640080" y="4206240"/>
            <a:ext cx="7863840" cy="685800"/>
          </a:xfrm>
          <a:prstGeom prst="rect">
            <a:avLst/>
          </a:prstGeom>
          <a:solidFill>
            <a:srgbClr val="0D3B2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Shape 25"/>
          <p:cNvSpPr/>
          <p:nvPr/>
        </p:nvSpPr>
        <p:spPr>
          <a:xfrm>
            <a:off x="640080" y="4206240"/>
            <a:ext cx="54864" cy="68580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26"/>
          <p:cNvSpPr/>
          <p:nvPr/>
        </p:nvSpPr>
        <p:spPr>
          <a:xfrm>
            <a:off x="914400" y="420624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B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 P9: ABAP Modernization Engine — Paste legacy code → Analysis report + modernized output (Clean ABAP / OO / CDS / RAP / OData)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1B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Platform at a Glance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005840"/>
            <a:ext cx="26060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54864" cy="164592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822960" y="10972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E8B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300+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22960" y="16002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Functions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192024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Single-file Streamlit app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429000" y="1005840"/>
            <a:ext cx="26060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3429000" y="1005840"/>
            <a:ext cx="54864" cy="164592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3611880" y="10972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E8B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11,700+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3611880" y="16002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Lines of Code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11880" y="192024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Python, production-hardened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217920" y="1005840"/>
            <a:ext cx="26060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6217920" y="1005840"/>
            <a:ext cx="54864" cy="164592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6400800" y="10972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E8B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6400800" y="16002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Pillars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0" y="192024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iFlow · Dynamic · ABAP · RAP · CDS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Query · OData · Mapping · Modernization · KB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40080" y="2926080"/>
            <a:ext cx="26060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Shape 17"/>
          <p:cNvSpPr/>
          <p:nvPr/>
        </p:nvSpPr>
        <p:spPr>
          <a:xfrm>
            <a:off x="640080" y="2926080"/>
            <a:ext cx="54864" cy="164592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822960" y="30175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E8B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50+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822960" y="352044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 Entities (6 layers each)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22960" y="384048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PP/MM/SD/FI/PM/QM/HCM/PS/CO/FI-AA + 18 PS  iFlows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429000" y="2926080"/>
            <a:ext cx="26060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4" name="Shape 22"/>
          <p:cNvSpPr/>
          <p:nvPr/>
        </p:nvSpPr>
        <p:spPr>
          <a:xfrm>
            <a:off x="3429000" y="2926080"/>
            <a:ext cx="54864" cy="164592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3611880" y="30175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E8B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20+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3611880" y="352044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Modernization Rules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611880" y="384048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Obsolete pattern detection + auto-fix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17920" y="2926080"/>
            <a:ext cx="26060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9" name="Shape 27"/>
          <p:cNvSpPr/>
          <p:nvPr/>
        </p:nvSpPr>
        <p:spPr>
          <a:xfrm>
            <a:off x="6217920" y="2926080"/>
            <a:ext cx="54864" cy="164592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" name="Text 28"/>
          <p:cNvSpPr/>
          <p:nvPr/>
        </p:nvSpPr>
        <p:spPr>
          <a:xfrm>
            <a:off x="6400800" y="30175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E8B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6400800" y="352044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KB Topics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400800" y="384048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PS/EPPM: 11 ABAP programs · 7 RAP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entities · 6 CDS Queries · correct KB routing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⚙️ Dynamic iFlow Creation Engine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6858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v5.0 Core Innovation — Describe any integration scenario. Get a deployable CPI ZIP with Groovy in seconds.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2697480" cy="19202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2697480" cy="54864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594360" y="1417320"/>
            <a:ext cx="365760" cy="365760"/>
          </a:xfrm>
          <a:prstGeom prst="ellipse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594360" y="1417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51560" y="1417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94360" y="192024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Detects source/target systems, entity, operation, mapping &amp; error requirements from prompt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00400" y="18288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1ABC9C"/>
                </a:solidFill>
              </a:rPr>
              <a:t>→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3337560" y="1234440"/>
            <a:ext cx="2697480" cy="19202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3337560" y="1234440"/>
            <a:ext cx="2697480" cy="54864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3474720" y="1417320"/>
            <a:ext cx="365760" cy="365760"/>
          </a:xfrm>
          <a:prstGeom prst="ellipse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3474720" y="1417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931920" y="1417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474720" y="192024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Generates valid iFlw XML with cmdVariantUri, bpmndi layout, ifl:type — CPI editor-ready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080760" y="18288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1ABC9C"/>
                </a:solidFill>
              </a:rPr>
              <a:t>→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6217920" y="1234440"/>
            <a:ext cx="2697480" cy="19202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8"/>
          <p:cNvSpPr/>
          <p:nvPr/>
        </p:nvSpPr>
        <p:spPr>
          <a:xfrm>
            <a:off x="6217920" y="1234440"/>
            <a:ext cx="2697480" cy="54864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Shape 19"/>
          <p:cNvSpPr/>
          <p:nvPr/>
        </p:nvSpPr>
        <p:spPr>
          <a:xfrm>
            <a:off x="6355080" y="1417320"/>
            <a:ext cx="365760" cy="365760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6355080" y="1417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812280" y="1417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355080" y="192024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Produces CPI ZIP: OSGi MANIFEST, parameters.prop, metainfo.prop, tailored Groovy + .mmap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3383280"/>
            <a:ext cx="3931920" cy="1463040"/>
          </a:xfrm>
          <a:prstGeom prst="rect">
            <a:avLst/>
          </a:prstGeom>
          <a:solidFill>
            <a:srgbClr val="3D1A0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548640" y="34290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59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v2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40080" y="3749040"/>
            <a:ext cx="3474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8593C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"GET iFlow for Purchase Orders"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8593C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→ Static skeleton, manual Groovy needed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8593C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→ Template-only, no scenario logic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8593C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→ No cross-system support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754880" y="3383280"/>
            <a:ext cx="3931920" cy="1463040"/>
          </a:xfrm>
          <a:prstGeom prst="rect">
            <a:avLst/>
          </a:prstGeom>
          <a:solidFill>
            <a:srgbClr val="0D3B2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9" name="Text 27"/>
          <p:cNvSpPr/>
          <p:nvPr/>
        </p:nvSpPr>
        <p:spPr>
          <a:xfrm>
            <a:off x="4846320" y="3429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v5.0 — Dynamic Mode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937760" y="3749040"/>
            <a:ext cx="3474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7AE60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"Build iFlow: Ariba invoices → S/4HANA with mapping"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7AE60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→ Custom Groovy: field mapping + error handler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7AE60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→ ASCII flow diagram in chat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7AE60"/>
                </a:solidFill>
                <a:latin typeface="Courier" pitchFamily="34" charset="0"/>
                <a:ea typeface="Courier" pitchFamily="34" charset="-122"/>
                <a:cs typeface="Courier" pitchFamily="34" charset="-120"/>
              </a:rPr>
              <a:t>→ CPI-ready ZIP downloaded instantly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B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7772400" y="228600"/>
            <a:ext cx="914400" cy="32004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7772400" y="22860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P9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8288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🔄 ABAP Modernization Engine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40080" y="6858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Paste legacy ABAP → Get analysis report + modernized code in your chosen format. 20+ pattern rules, auto-fix, risk scoring.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1188720"/>
            <a:ext cx="1554480" cy="10058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365760" y="1188720"/>
            <a:ext cx="1554480" cy="45720"/>
          </a:xfrm>
          <a:prstGeom prst="rect">
            <a:avLst/>
          </a:prstGeom>
          <a:solidFill>
            <a:srgbClr val="7890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365760" y="12801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65760" y="1600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pastes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legacy ABAP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920240" y="137160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ABC9C"/>
                </a:solidFill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2103120" y="1188720"/>
            <a:ext cx="1554480" cy="10058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2103120" y="1188720"/>
            <a:ext cx="1554480" cy="45720"/>
          </a:xfrm>
          <a:prstGeom prst="rect">
            <a:avLst/>
          </a:prstGeom>
          <a:solidFill>
            <a:srgbClr val="E8593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2103120" y="12801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Analyze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103120" y="1600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20+ obsolete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 rules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657600" y="137160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ABC9C"/>
                </a:solidFill>
              </a:rPr>
              <a:t>→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3840480" y="1188720"/>
            <a:ext cx="1554480" cy="10058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Shape 16"/>
          <p:cNvSpPr/>
          <p:nvPr/>
        </p:nvSpPr>
        <p:spPr>
          <a:xfrm>
            <a:off x="3840480" y="1188720"/>
            <a:ext cx="1554480" cy="4572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9" name="Text 17"/>
          <p:cNvSpPr/>
          <p:nvPr/>
        </p:nvSpPr>
        <p:spPr>
          <a:xfrm>
            <a:off x="3840480" y="12801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840480" y="1600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0-100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type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394960" y="137160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ABC9C"/>
                </a:solidFill>
              </a:rPr>
              <a:t>→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5577840" y="1188720"/>
            <a:ext cx="1554480" cy="10058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3" name="Shape 21"/>
          <p:cNvSpPr/>
          <p:nvPr/>
        </p:nvSpPr>
        <p:spPr>
          <a:xfrm>
            <a:off x="5577840" y="1188720"/>
            <a:ext cx="1554480" cy="4572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Text 22"/>
          <p:cNvSpPr/>
          <p:nvPr/>
        </p:nvSpPr>
        <p:spPr>
          <a:xfrm>
            <a:off x="5577840" y="12801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577840" y="1600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code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132320" y="1371600"/>
            <a:ext cx="228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ABC9C"/>
                </a:solidFill>
              </a:rPr>
              <a:t>→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7315200" y="1188720"/>
            <a:ext cx="1554480" cy="100584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Shape 26"/>
          <p:cNvSpPr/>
          <p:nvPr/>
        </p:nvSpPr>
        <p:spPr>
          <a:xfrm>
            <a:off x="7315200" y="1188720"/>
            <a:ext cx="1554480" cy="45720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9" name="Text 27"/>
          <p:cNvSpPr/>
          <p:nvPr/>
        </p:nvSpPr>
        <p:spPr>
          <a:xfrm>
            <a:off x="7315200" y="12801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315200" y="1600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+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output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40080" y="2423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Output Targets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365760" y="2834640"/>
            <a:ext cx="1554480" cy="1188720"/>
          </a:xfrm>
          <a:prstGeom prst="rect">
            <a:avLst/>
          </a:prstGeom>
          <a:solidFill>
            <a:srgbClr val="0D3B2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3" name="Shape 31"/>
          <p:cNvSpPr/>
          <p:nvPr/>
        </p:nvSpPr>
        <p:spPr>
          <a:xfrm>
            <a:off x="365760" y="2834640"/>
            <a:ext cx="1554480" cy="4572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14081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ABAP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38912" y="3246120"/>
            <a:ext cx="14081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Inline decl, string templates, NEW, CORRESPONDING#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2103120" y="2834640"/>
            <a:ext cx="1554480" cy="1188720"/>
          </a:xfrm>
          <a:prstGeom prst="rect">
            <a:avLst/>
          </a:prstGeom>
          <a:solidFill>
            <a:srgbClr val="0D3B2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7" name="Shape 35"/>
          <p:cNvSpPr/>
          <p:nvPr/>
        </p:nvSpPr>
        <p:spPr>
          <a:xfrm>
            <a:off x="2103120" y="2834640"/>
            <a:ext cx="1554480" cy="4572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8" name="Text 36"/>
          <p:cNvSpPr/>
          <p:nvPr/>
        </p:nvSpPr>
        <p:spPr>
          <a:xfrm>
            <a:off x="2176272" y="2926080"/>
            <a:ext cx="14081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ABAP OO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2176272" y="3246120"/>
            <a:ext cx="14081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 → CLASS methods, encapsulation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3840480" y="2834640"/>
            <a:ext cx="1554480" cy="1188720"/>
          </a:xfrm>
          <a:prstGeom prst="rect">
            <a:avLst/>
          </a:prstGeom>
          <a:solidFill>
            <a:srgbClr val="0D3B2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1" name="Shape 39"/>
          <p:cNvSpPr/>
          <p:nvPr/>
        </p:nvSpPr>
        <p:spPr>
          <a:xfrm>
            <a:off x="3840480" y="2834640"/>
            <a:ext cx="1554480" cy="4572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2" name="Text 40"/>
          <p:cNvSpPr/>
          <p:nvPr/>
        </p:nvSpPr>
        <p:spPr>
          <a:xfrm>
            <a:off x="3913632" y="2926080"/>
            <a:ext cx="14081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CDS View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913632" y="3246120"/>
            <a:ext cx="14081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→ CDS with annotations, Eclipse ADT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5577840" y="2834640"/>
            <a:ext cx="1554480" cy="1188720"/>
          </a:xfrm>
          <a:prstGeom prst="rect">
            <a:avLst/>
          </a:prstGeom>
          <a:solidFill>
            <a:srgbClr val="0D3B2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5" name="Shape 43"/>
          <p:cNvSpPr/>
          <p:nvPr/>
        </p:nvSpPr>
        <p:spPr>
          <a:xfrm>
            <a:off x="5577840" y="2834640"/>
            <a:ext cx="1554480" cy="4572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6" name="Text 44"/>
          <p:cNvSpPr/>
          <p:nvPr/>
        </p:nvSpPr>
        <p:spPr>
          <a:xfrm>
            <a:off x="5650992" y="2926080"/>
            <a:ext cx="14081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6-Layer RAP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5650992" y="3246120"/>
            <a:ext cx="14081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View → Projection → BDEF → Service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7315200" y="2834640"/>
            <a:ext cx="1554480" cy="1188720"/>
          </a:xfrm>
          <a:prstGeom prst="rect">
            <a:avLst/>
          </a:prstGeom>
          <a:solidFill>
            <a:srgbClr val="0D3B2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9" name="Shape 47"/>
          <p:cNvSpPr/>
          <p:nvPr/>
        </p:nvSpPr>
        <p:spPr>
          <a:xfrm>
            <a:off x="7315200" y="2834640"/>
            <a:ext cx="1554480" cy="4572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0" name="Text 48"/>
          <p:cNvSpPr/>
          <p:nvPr/>
        </p:nvSpPr>
        <p:spPr>
          <a:xfrm>
            <a:off x="7388352" y="2926080"/>
            <a:ext cx="14081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OData V2 (SEGW)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7388352" y="3246120"/>
            <a:ext cx="14081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MPC + DPC with full CRUD operations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457200" y="4206240"/>
            <a:ext cx="8229600" cy="64008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3" name="Text 51"/>
          <p:cNvSpPr/>
          <p:nvPr/>
        </p:nvSpPr>
        <p:spPr>
          <a:xfrm>
            <a:off x="640080" y="42062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Detects: MOVE · COMPUTE · ADD · SUBTRACT · MULTIPLY · DIVIDE · OCCURS · HEADER LINE · Macros · FORM/PERFORM · SELECT * · Nested SELECTs · CONCATENATE · TRANSLATE · WRITE — 20+ rules, 7+ auto-fixable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1B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ABAP · RAP · CDS Query · OData Service Generator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 Types (All from Plain English)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4114800" cy="91440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Output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BC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Framework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BC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Deploy To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ABAP Report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Classic ABAP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SE38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CDS View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Generic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RAP Model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Generic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OData V4 Service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Generic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ABAP Class (OO)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OO ABAP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SE24 / ADT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FM Commitment Pool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Generic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Financial Report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Generic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78909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846320" y="1097280"/>
            <a:ext cx="384048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4"/>
          <p:cNvSpPr/>
          <p:nvPr/>
        </p:nvSpPr>
        <p:spPr>
          <a:xfrm>
            <a:off x="4846320" y="1097280"/>
            <a:ext cx="54864" cy="100584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5"/>
          <p:cNvSpPr/>
          <p:nvPr/>
        </p:nvSpPr>
        <p:spPr>
          <a:xfrm>
            <a:off x="5029200" y="11704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SE38-Ready ABAP Programs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029200" y="14630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Selection screen, ALV display, FOR ALL ENTRIES — 12+ entity templates, paste &amp; activate in SE38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4846320" y="2240280"/>
            <a:ext cx="384048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4846320" y="2240280"/>
            <a:ext cx="54864" cy="100584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5029200" y="23134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CDS Query + CDS View (Eclipse ADT)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029200" y="26060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@AbapCatalog.sqlViewQueryName + @Analytics.dataCategory — 13 entities, UPDATE class included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4846320" y="3383280"/>
            <a:ext cx="384048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2"/>
          <p:cNvSpPr/>
          <p:nvPr/>
        </p:nvSpPr>
        <p:spPr>
          <a:xfrm>
            <a:off x="4846320" y="3383280"/>
            <a:ext cx="54864" cy="1005840"/>
          </a:xfrm>
          <a:prstGeom prst="rect">
            <a:avLst/>
          </a:prstGeom>
          <a:solidFill>
            <a:srgbClr val="2E8B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5029200" y="34564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6-Layer RAP Application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5029200" y="37490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View + Projection + Metadata Extension + BDEF + Behaviour Class + Service Binding — 12 entities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57200" y="45720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E8B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Plus: Complete ABAP OData Service (SEGW + MPC + DPC) for 6 entities | Message Mapping (.mmap + Groovy) for 5 entities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10-Route AI Dispatcher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6858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prompt enters — the dispatcher routes correctly. PS/EPPM iFlows → Template Picker. Functional questions always route to KB. No wrong answers.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457200" y="1188720"/>
            <a:ext cx="54864" cy="530352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594360" y="1280160"/>
            <a:ext cx="411480" cy="347472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594360" y="1280160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97280" y="1188720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 Application (6 layers)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1847088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457200" y="1847088"/>
            <a:ext cx="54864" cy="53035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Shape 10"/>
          <p:cNvSpPr/>
          <p:nvPr/>
        </p:nvSpPr>
        <p:spPr>
          <a:xfrm>
            <a:off x="594360" y="1938528"/>
            <a:ext cx="411480" cy="34747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594360" y="1938528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97280" y="1847088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ABAP / CDS Query / ABAP Program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505456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Shape 14"/>
          <p:cNvSpPr/>
          <p:nvPr/>
        </p:nvSpPr>
        <p:spPr>
          <a:xfrm>
            <a:off x="457200" y="2505456"/>
            <a:ext cx="54864" cy="530352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Shape 15"/>
          <p:cNvSpPr/>
          <p:nvPr/>
        </p:nvSpPr>
        <p:spPr>
          <a:xfrm>
            <a:off x="594360" y="2596896"/>
            <a:ext cx="411480" cy="347472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594360" y="2596896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097280" y="2505456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OData Service (concept + full code)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163824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Shape 19"/>
          <p:cNvSpPr/>
          <p:nvPr/>
        </p:nvSpPr>
        <p:spPr>
          <a:xfrm>
            <a:off x="457200" y="3163824"/>
            <a:ext cx="54864" cy="53035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Shape 20"/>
          <p:cNvSpPr/>
          <p:nvPr/>
        </p:nvSpPr>
        <p:spPr>
          <a:xfrm>
            <a:off x="594360" y="3255264"/>
            <a:ext cx="411480" cy="34747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3" name="Text 21"/>
          <p:cNvSpPr/>
          <p:nvPr/>
        </p:nvSpPr>
        <p:spPr>
          <a:xfrm>
            <a:off x="594360" y="3255264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P4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97280" y="3163824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Functional Q&amp;A + Functional KB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822192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Shape 24"/>
          <p:cNvSpPr/>
          <p:nvPr/>
        </p:nvSpPr>
        <p:spPr>
          <a:xfrm>
            <a:off x="457200" y="3822192"/>
            <a:ext cx="54864" cy="530352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Shape 25"/>
          <p:cNvSpPr/>
          <p:nvPr/>
        </p:nvSpPr>
        <p:spPr>
          <a:xfrm>
            <a:off x="594360" y="3913632"/>
            <a:ext cx="411480" cy="347472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26"/>
          <p:cNvSpPr/>
          <p:nvPr/>
        </p:nvSpPr>
        <p:spPr>
          <a:xfrm>
            <a:off x="594360" y="3913632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P5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097280" y="3822192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iFlow Builder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754880" y="1188720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" name="Shape 29"/>
          <p:cNvSpPr/>
          <p:nvPr/>
        </p:nvSpPr>
        <p:spPr>
          <a:xfrm>
            <a:off x="4754880" y="1188720"/>
            <a:ext cx="54864" cy="53035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2" name="Shape 30"/>
          <p:cNvSpPr/>
          <p:nvPr/>
        </p:nvSpPr>
        <p:spPr>
          <a:xfrm>
            <a:off x="4892040" y="1280160"/>
            <a:ext cx="411480" cy="34747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3" name="Text 31"/>
          <p:cNvSpPr/>
          <p:nvPr/>
        </p:nvSpPr>
        <p:spPr>
          <a:xfrm>
            <a:off x="4892040" y="1280160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P6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394960" y="1188720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/ Skeleton iFlow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754880" y="1847088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6" name="Shape 34"/>
          <p:cNvSpPr/>
          <p:nvPr/>
        </p:nvSpPr>
        <p:spPr>
          <a:xfrm>
            <a:off x="4754880" y="1847088"/>
            <a:ext cx="54864" cy="530352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7" name="Shape 35"/>
          <p:cNvSpPr/>
          <p:nvPr/>
        </p:nvSpPr>
        <p:spPr>
          <a:xfrm>
            <a:off x="4892040" y="1938528"/>
            <a:ext cx="411480" cy="347472"/>
          </a:xfrm>
          <a:prstGeom prst="rect">
            <a:avLst/>
          </a:prstGeom>
          <a:solidFill>
            <a:srgbClr val="1ABC9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8" name="Text 36"/>
          <p:cNvSpPr/>
          <p:nvPr/>
        </p:nvSpPr>
        <p:spPr>
          <a:xfrm>
            <a:off x="4892040" y="1938528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P7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394960" y="1847088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Package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754880" y="2505456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1" name="Shape 39"/>
          <p:cNvSpPr/>
          <p:nvPr/>
        </p:nvSpPr>
        <p:spPr>
          <a:xfrm>
            <a:off x="4754880" y="2505456"/>
            <a:ext cx="54864" cy="53035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2" name="Shape 40"/>
          <p:cNvSpPr/>
          <p:nvPr/>
        </p:nvSpPr>
        <p:spPr>
          <a:xfrm>
            <a:off x="4892040" y="2596896"/>
            <a:ext cx="411480" cy="347472"/>
          </a:xfrm>
          <a:prstGeom prst="rect">
            <a:avLst/>
          </a:prstGeom>
          <a:solidFill>
            <a:srgbClr val="3DB4F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3" name="Text 41"/>
          <p:cNvSpPr/>
          <p:nvPr/>
        </p:nvSpPr>
        <p:spPr>
          <a:xfrm>
            <a:off x="4892040" y="2596896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P8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394960" y="2505456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Message Mapping Editor (.mmap)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754880" y="3163824"/>
            <a:ext cx="4023360" cy="530352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6" name="Shape 44"/>
          <p:cNvSpPr/>
          <p:nvPr/>
        </p:nvSpPr>
        <p:spPr>
          <a:xfrm>
            <a:off x="4754880" y="3163824"/>
            <a:ext cx="54864" cy="530352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7" name="Shape 45"/>
          <p:cNvSpPr/>
          <p:nvPr/>
        </p:nvSpPr>
        <p:spPr>
          <a:xfrm>
            <a:off x="4892040" y="3255264"/>
            <a:ext cx="411480" cy="347472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8" name="Text 46"/>
          <p:cNvSpPr/>
          <p:nvPr/>
        </p:nvSpPr>
        <p:spPr>
          <a:xfrm>
            <a:off x="4892040" y="3255264"/>
            <a:ext cx="411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P9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5394960" y="3163824"/>
            <a:ext cx="3200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ABAP Modernization Engine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8046720" y="3840480"/>
            <a:ext cx="594360" cy="22860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1" name="Text 49"/>
          <p:cNvSpPr/>
          <p:nvPr/>
        </p:nvSpPr>
        <p:spPr>
          <a:xfrm>
            <a:off x="8046720" y="3840480"/>
            <a:ext cx="594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→ Intent → PS Picker / RAP / CDS / OData / ABAP / Functional KB / Dynamic iFlow / </a:t>
            </a:r>
            <a:r>
              <a:rPr lang="en-US" sz="90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 </a:t>
            </a: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 Mapping / Modernization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B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📈 Business Impact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201168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36576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60604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Seconds to minutes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560320" y="914400"/>
            <a:ext cx="201168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560320" y="109728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56032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Developer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Dependency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560320" y="260604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CPI/ABAP expert required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914400"/>
            <a:ext cx="201168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4754880" y="109728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75488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Copy-Paste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Errors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260604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 XML, correct manifests,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in CPI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949440" y="914400"/>
            <a:ext cx="2011680" cy="256032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6949440" y="109728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949440" y="18288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Deployable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949440" y="260604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Upload &amp; run immediately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749040"/>
            <a:ext cx="8229600" cy="1097280"/>
          </a:xfrm>
          <a:prstGeom prst="rect">
            <a:avLst/>
          </a:prstGeom>
          <a:solidFill>
            <a:srgbClr val="1622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731520" y="384048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CTO:  </a:t>
            </a:r>
            <a:r>
              <a:rPr lang="en-US" sz="1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Standardize integration patterns across CPI + ABAP + RAP. Accelerate S/4HANA migration with AI-generated, deployable code.</a:t>
            </a: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CEO:  </a:t>
            </a:r>
            <a:r>
              <a:rPr lang="en-US" sz="1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Cut SAP project costs by 60%+, ship integrations in hours not weeks, eliminate dependency on scarce SAP specialists.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1227</Words>
  <Application>Microsoft Office PowerPoint</Application>
  <PresentationFormat>On-screen Show (16:9)</PresentationFormat>
  <Paragraphs>243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Courier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Intelligence Suite v5.0</dc:title>
  <dc:subject>PptxGenJS Presentation</dc:subject>
  <dc:creator>Ravi Chandra Srikanth Cherukupalli</dc:creator>
  <cp:lastModifiedBy>raghava shankar</cp:lastModifiedBy>
  <cp:revision>1</cp:revision>
  <dcterms:created xsi:type="dcterms:W3CDTF">2026-04-06T20:26:03Z</dcterms:created>
  <dcterms:modified xsi:type="dcterms:W3CDTF">2026-04-21T15:36:05Z</dcterms:modified>
</cp:coreProperties>
</file>